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2AC61-0AA1-4D7A-87CA-61D4C70D8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84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5.wdp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3" y="142875"/>
            <a:ext cx="4829179" cy="261789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Однопроходные </a:t>
            </a:r>
            <a:endParaRPr lang="ru-RU" dirty="0"/>
          </a:p>
        </p:txBody>
      </p:sp>
      <p:pic>
        <p:nvPicPr>
          <p:cNvPr id="20483" name="Содержимое 4" descr="Ареал яйцекладущих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9735" y="168034"/>
            <a:ext cx="2708784" cy="194421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8519" y="548680"/>
            <a:ext cx="6177977" cy="5616624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Ареал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Австралия, Тасмания, Новая Гвинея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Пища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насекомые, мелкие водные животные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Длина тела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от 30 до 80 см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Подкласс яйцекладущие млекопитающие представлен только одним отрядом – однопроходные.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отряд объединяет всего два семейства: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утконосовые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ехидновые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Однопроходные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наиболее примитивные из ныне живущих млекопитающих.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единственные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млекопитающие,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которые, подобно птицам или рептилиям, размножаются, откладывая яйца.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Яйцекладущие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вскармливают своих детенышей молоком и потому причислены к классу млекопитающих.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самок ехидн и утконосов нет сосков, и детеныши слизывают молоко, выделяемое трубчатыми молочными железами, прямо с шерсти на брюхе матери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Ехидны как и утконосы 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ядоносные млекопитающие.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задних лапах у них имеется костяная шпора, по которой стекает ядовитая жидкость. Этот яд вызывает у большинства животных скорую смерть, а у человека – сильную боль и отек.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5" name="Рисунок 5" descr="Утконос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4" y="4747510"/>
            <a:ext cx="2731540" cy="193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Рисунок 6" descr="Ехидна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4" y="2112250"/>
            <a:ext cx="273154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1753619" y="6321364"/>
            <a:ext cx="1104900" cy="36988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/>
              <a:t>Утконос </a:t>
            </a:r>
          </a:p>
        </p:txBody>
      </p:sp>
      <p:sp>
        <p:nvSpPr>
          <p:cNvPr id="20488" name="TextBox 7"/>
          <p:cNvSpPr txBox="1">
            <a:spLocks noChangeArrowheads="1"/>
          </p:cNvSpPr>
          <p:nvPr/>
        </p:nvSpPr>
        <p:spPr bwMode="auto">
          <a:xfrm>
            <a:off x="1820294" y="4418748"/>
            <a:ext cx="1038225" cy="36988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/>
              <a:t>Ехидна </a:t>
            </a:r>
          </a:p>
        </p:txBody>
      </p:sp>
    </p:spTree>
    <p:extLst>
      <p:ext uri="{BB962C8B-B14F-4D97-AF65-F5344CB8AC3E}">
        <p14:creationId xmlns:p14="http://schemas.microsoft.com/office/powerpoint/2010/main" val="41247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116632"/>
            <a:ext cx="4197152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Сумчатые</a:t>
            </a:r>
            <a:endParaRPr lang="ru-RU" dirty="0"/>
          </a:p>
        </p:txBody>
      </p:sp>
      <p:sp>
        <p:nvSpPr>
          <p:cNvPr id="78855" name="Rectangle 7"/>
          <p:cNvSpPr>
            <a:spLocks noGrp="1" noRot="1" noChangeArrowheads="1"/>
          </p:cNvSpPr>
          <p:nvPr>
            <p:ph idx="1"/>
          </p:nvPr>
        </p:nvSpPr>
        <p:spPr>
          <a:xfrm>
            <a:off x="3275856" y="764704"/>
            <a:ext cx="5410944" cy="536145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Отряд Сумчатые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 исключением американских опоссумов, распространены, на материке Австралии, на Новой Гвинее и близлежащих островах.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этому отряду относится около 250 видов.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сумчатых есть насекомоядные, хищные и растительноядные формы.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Сильно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различаются они и по размерам. Длина их тела, включая длину хвоста, может колебаться от 10 см (сумчатая мышь Кимберли) до 3 м (большой серый кенгуру).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Сумчатые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более сложно организованные животные, чем однопроходные.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тела у них выше (в среднем - 36°).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сравнению с высшими млекопитающими у них много древних, примитивных черт строения, которые резко отличают их от остальных зверей.</a:t>
            </a:r>
          </a:p>
        </p:txBody>
      </p:sp>
      <p:pic>
        <p:nvPicPr>
          <p:cNvPr id="7" name="Содержимое 4" descr="Ареал сумчатых"/>
          <p:cNvPicPr>
            <a:picLocks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" y="214313"/>
            <a:ext cx="2772941" cy="1990551"/>
          </a:xfrm>
          <a:prstGeom prst="rect">
            <a:avLst/>
          </a:prstGeom>
        </p:spPr>
      </p:pic>
      <p:pic>
        <p:nvPicPr>
          <p:cNvPr id="8" name="Рисунок 6" descr="Серый кенгуру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69" y="2348880"/>
            <a:ext cx="2772941" cy="207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5" descr="Тасманский дьявол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69" y="4653136"/>
            <a:ext cx="2782606" cy="208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059940"/>
      </p:ext>
    </p:extLst>
  </p:cSld>
  <p:clrMapOvr>
    <a:masterClrMapping/>
  </p:clrMapOvr>
  <p:transition spd="slow" advClick="0" advTm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3000"/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3000"/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3000"/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3000"/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78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3000"/>
                                        <p:tgtEl>
                                          <p:spTgt spid="78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3" y="142875"/>
            <a:ext cx="4829179" cy="72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Ответы</a:t>
            </a:r>
            <a:br>
              <a:rPr lang="ru-RU" dirty="0" smtClean="0"/>
            </a:br>
            <a:r>
              <a:rPr lang="ru-RU" dirty="0" smtClean="0"/>
              <a:t>Однопроходные </a:t>
            </a:r>
            <a:endParaRPr lang="ru-RU" dirty="0"/>
          </a:p>
        </p:txBody>
      </p:sp>
      <p:pic>
        <p:nvPicPr>
          <p:cNvPr id="20483" name="Содержимое 4" descr="Ареал яйцекладущих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3" y="142875"/>
            <a:ext cx="3357562" cy="26685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5" y="1124743"/>
            <a:ext cx="5286375" cy="3947319"/>
          </a:xfrm>
        </p:spPr>
        <p:txBody>
          <a:bodyPr rtlCol="0"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Ареал</a:t>
            </a:r>
            <a:r>
              <a:rPr lang="ru-RU" dirty="0" smtClean="0"/>
              <a:t>: Австралия, Тасмания, Новая </a:t>
            </a:r>
            <a:r>
              <a:rPr lang="ru-RU" dirty="0" smtClean="0"/>
              <a:t>Гвинея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Пища</a:t>
            </a:r>
            <a:r>
              <a:rPr lang="ru-RU" dirty="0" smtClean="0"/>
              <a:t>: насекомые, мелкие водные </a:t>
            </a:r>
            <a:r>
              <a:rPr lang="ru-RU" dirty="0" smtClean="0"/>
              <a:t>животные.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Длина </a:t>
            </a:r>
            <a:r>
              <a:rPr lang="ru-RU" b="1" dirty="0" smtClean="0"/>
              <a:t>тела</a:t>
            </a:r>
            <a:r>
              <a:rPr lang="ru-RU" dirty="0" smtClean="0"/>
              <a:t>: от 30 до 80 см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Подкласс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яйцекладущие млекопитающие представлен только одним отрядом – однопроходные.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FF0000"/>
                </a:solidFill>
              </a:rPr>
              <a:t>Этот </a:t>
            </a:r>
            <a:r>
              <a:rPr lang="ru-RU" dirty="0" smtClean="0">
                <a:solidFill>
                  <a:srgbClr val="FF0000"/>
                </a:solidFill>
              </a:rPr>
              <a:t>отряд объединяет всего два семейства: </a:t>
            </a:r>
            <a:r>
              <a:rPr lang="ru-RU" dirty="0" err="1" smtClean="0">
                <a:solidFill>
                  <a:srgbClr val="FF0000"/>
                </a:solidFill>
              </a:rPr>
              <a:t>утконосовые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dirty="0" err="1" smtClean="0">
                <a:solidFill>
                  <a:srgbClr val="FF0000"/>
                </a:solidFill>
              </a:rPr>
              <a:t>ехидновые</a:t>
            </a:r>
            <a:r>
              <a:rPr lang="ru-RU" dirty="0" smtClean="0">
                <a:solidFill>
                  <a:srgbClr val="FF0000"/>
                </a:solidFill>
              </a:rPr>
              <a:t>. 1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FF0000"/>
                </a:solidFill>
              </a:rPr>
              <a:t>Однопроходные </a:t>
            </a:r>
            <a:r>
              <a:rPr lang="ru-RU" dirty="0" smtClean="0">
                <a:solidFill>
                  <a:srgbClr val="FF0000"/>
                </a:solidFill>
              </a:rPr>
              <a:t>– наиболее примитивные из ныне живущих млекопитающих. </a:t>
            </a:r>
            <a:r>
              <a:rPr lang="ru-RU" dirty="0" smtClean="0">
                <a:solidFill>
                  <a:srgbClr val="FF0000"/>
                </a:solidFill>
              </a:rPr>
              <a:t>-1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FF0000"/>
                </a:solidFill>
              </a:rPr>
              <a:t>Они </a:t>
            </a:r>
            <a:r>
              <a:rPr lang="ru-RU" dirty="0" smtClean="0">
                <a:solidFill>
                  <a:srgbClr val="FF0000"/>
                </a:solidFill>
              </a:rPr>
              <a:t>единственные </a:t>
            </a:r>
            <a:r>
              <a:rPr lang="ru-RU" dirty="0" smtClean="0">
                <a:solidFill>
                  <a:srgbClr val="FF0000"/>
                </a:solidFill>
              </a:rPr>
              <a:t>млекопитающие, </a:t>
            </a:r>
            <a:r>
              <a:rPr lang="ru-RU" dirty="0" smtClean="0">
                <a:solidFill>
                  <a:srgbClr val="FF0000"/>
                </a:solidFill>
              </a:rPr>
              <a:t>которые, подобно птицам или рептилиям, размножаются, откладывая яйца. </a:t>
            </a:r>
            <a:r>
              <a:rPr lang="ru-RU" dirty="0" smtClean="0">
                <a:solidFill>
                  <a:srgbClr val="FF0000"/>
                </a:solidFill>
              </a:rPr>
              <a:t>-1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B0F0"/>
                </a:solidFill>
              </a:rPr>
              <a:t>Яйцекладущие </a:t>
            </a:r>
            <a:r>
              <a:rPr lang="ru-RU" dirty="0" smtClean="0">
                <a:solidFill>
                  <a:srgbClr val="00B0F0"/>
                </a:solidFill>
              </a:rPr>
              <a:t>вскармливают своих детенышей молоком и потому причислены к классу млекопитающих. </a:t>
            </a:r>
            <a:r>
              <a:rPr lang="ru-RU" dirty="0" smtClean="0">
                <a:solidFill>
                  <a:srgbClr val="00B0F0"/>
                </a:solidFill>
              </a:rPr>
              <a:t>- 2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FF0000"/>
                </a:solidFill>
              </a:rPr>
              <a:t>У самок ехидн и утконосов нет сосков, и детеныши слизывают молоко, выделяемое трубчатыми молочными железами, прямо с шерсти на брюхе матери. -1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Ехидны как и утконосы –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ядоносные млекопитающие.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На задних лапах у них имеется костяная шпора, по которой стекает ядовитая жидкость.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Этот яд вызывает у большинства животных скорую смерть, а у человека – сильную боль и отек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.-3.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485" name="Рисунок 5" descr="Утконо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69135"/>
            <a:ext cx="2129309" cy="1617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Рисунок 6" descr="Ехидн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501008"/>
            <a:ext cx="3263194" cy="307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4786313" y="5286375"/>
            <a:ext cx="1104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/>
              <a:t>Утконос </a:t>
            </a:r>
          </a:p>
        </p:txBody>
      </p:sp>
      <p:sp>
        <p:nvSpPr>
          <p:cNvPr id="20488" name="TextBox 7"/>
          <p:cNvSpPr txBox="1">
            <a:spLocks noChangeArrowheads="1"/>
          </p:cNvSpPr>
          <p:nvPr/>
        </p:nvSpPr>
        <p:spPr bwMode="auto">
          <a:xfrm>
            <a:off x="1428750" y="6429375"/>
            <a:ext cx="1038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/>
              <a:t>Ехидна </a:t>
            </a:r>
          </a:p>
        </p:txBody>
      </p:sp>
    </p:spTree>
    <p:extLst>
      <p:ext uri="{BB962C8B-B14F-4D97-AF65-F5344CB8AC3E}">
        <p14:creationId xmlns:p14="http://schemas.microsoft.com/office/powerpoint/2010/main" val="24416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116632"/>
            <a:ext cx="4197152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Сумчатые</a:t>
            </a:r>
            <a:endParaRPr lang="ru-RU" dirty="0"/>
          </a:p>
        </p:txBody>
      </p:sp>
      <p:sp>
        <p:nvSpPr>
          <p:cNvPr id="78855" name="Rectangle 7"/>
          <p:cNvSpPr>
            <a:spLocks noGrp="1" noRot="1" noChangeArrowheads="1"/>
          </p:cNvSpPr>
          <p:nvPr>
            <p:ph idx="1"/>
          </p:nvPr>
        </p:nvSpPr>
        <p:spPr>
          <a:xfrm>
            <a:off x="3275856" y="764704"/>
            <a:ext cx="5410944" cy="536145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Отряд Сумчатые  </a:t>
            </a: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за исключением американских опоссумов, распространены, на материке Австралии, на Новой Гвинее и близлежащих островах. </a:t>
            </a: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-3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этому отряду относится около </a:t>
            </a: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350 </a:t>
            </a: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видов. </a:t>
            </a:r>
            <a:r>
              <a:rPr lang="ru-RU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-3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сумчатых есть насекомоядные, хищные и растительноядные формы.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Сильно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различаются они и по размерам. Длина их тела, включая длину хвоста, может колебаться от 10 см (сумчатая мышь Кимберли) до 3 м (большой серый кенгуру).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Сумчатые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более сложно организованные животные, чем однопроходные.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тела у них выше (в среднем - 36°).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Объединяет этих животных то, что у них рождаются недоразвитые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детеныши. -2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4" descr="Ареал сумчатых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" y="214313"/>
            <a:ext cx="2772941" cy="1990551"/>
          </a:xfrm>
          <a:prstGeom prst="rect">
            <a:avLst/>
          </a:prstGeom>
        </p:spPr>
      </p:pic>
      <p:pic>
        <p:nvPicPr>
          <p:cNvPr id="8" name="Рисунок 6" descr="Серый кенгур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69" y="2348880"/>
            <a:ext cx="2772941" cy="207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5" descr="Тасманский дьяво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69" y="4653136"/>
            <a:ext cx="2782606" cy="208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942893"/>
      </p:ext>
    </p:extLst>
  </p:cSld>
  <p:clrMapOvr>
    <a:masterClrMapping/>
  </p:clrMapOvr>
  <p:transition spd="slow" advClick="0" advTm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3000"/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3000"/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3000"/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3000"/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78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3000"/>
                                        <p:tgtEl>
                                          <p:spTgt spid="78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408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Однопроходные </vt:lpstr>
      <vt:lpstr>Сумчатые</vt:lpstr>
      <vt:lpstr>Ответы Однопроходные </vt:lpstr>
      <vt:lpstr>Сумчатые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Михалыч</dc:creator>
  <cp:lastModifiedBy>Пользователь Windows</cp:lastModifiedBy>
  <cp:revision>8</cp:revision>
  <cp:lastPrinted>2019-03-28T11:18:41Z</cp:lastPrinted>
  <dcterms:created xsi:type="dcterms:W3CDTF">2019-03-28T10:46:52Z</dcterms:created>
  <dcterms:modified xsi:type="dcterms:W3CDTF">2019-03-28T12:11:24Z</dcterms:modified>
</cp:coreProperties>
</file>